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9" r:id="rId1"/>
    <p:sldMasterId id="2147483680" r:id="rId2"/>
    <p:sldMasterId id="2147483681" r:id="rId3"/>
  </p:sldMasterIdLst>
  <p:notesMasterIdLst>
    <p:notesMasterId r:id="rId23"/>
  </p:notesMasterIdLst>
  <p:sldIdLst>
    <p:sldId id="256" r:id="rId4"/>
    <p:sldId id="257" r:id="rId5"/>
    <p:sldId id="258" r:id="rId6"/>
    <p:sldId id="259" r:id="rId7"/>
    <p:sldId id="260" r:id="rId8"/>
    <p:sldId id="261" r:id="rId9"/>
    <p:sldId id="304" r:id="rId10"/>
    <p:sldId id="262" r:id="rId11"/>
    <p:sldId id="305" r:id="rId12"/>
    <p:sldId id="301" r:id="rId13"/>
    <p:sldId id="300" r:id="rId14"/>
    <p:sldId id="303" r:id="rId15"/>
    <p:sldId id="299" r:id="rId16"/>
    <p:sldId id="302" r:id="rId17"/>
    <p:sldId id="293" r:id="rId18"/>
    <p:sldId id="263" r:id="rId19"/>
    <p:sldId id="264" r:id="rId20"/>
    <p:sldId id="265" r:id="rId21"/>
    <p:sldId id="266" r:id="rId22"/>
  </p:sldIdLst>
  <p:sldSz cx="9144000" cy="5143500" type="screen16x9"/>
  <p:notesSz cx="6858000" cy="9144000"/>
  <p:embeddedFontLst>
    <p:embeddedFont>
      <p:font typeface="Roboto" panose="02000000000000000000" pitchFamily="2" charset="0"/>
      <p:regular r:id="rId24"/>
      <p:bold r:id="rId25"/>
      <p:italic r:id="rId26"/>
      <p:boldItalic r:id="rId27"/>
    </p:embeddedFont>
    <p:embeddedFont>
      <p:font typeface="Roboto Medium" panose="02000000000000000000" pitchFamily="2" charset="0"/>
      <p:regular r:id="rId28"/>
      <p:bold r:id="rId29"/>
      <p:italic r:id="rId30"/>
      <p:bold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5533">
          <p15:clr>
            <a:srgbClr val="A4A3A4"/>
          </p15:clr>
        </p15:guide>
        <p15:guide id="2" pos="397">
          <p15:clr>
            <a:srgbClr val="9AA0A6"/>
          </p15:clr>
        </p15:guide>
        <p15:guide id="3" orient="horz" pos="3240">
          <p15:clr>
            <a:srgbClr val="9AA0A6"/>
          </p15:clr>
        </p15:guide>
        <p15:guide id="4" orient="horz">
          <p15:clr>
            <a:srgbClr val="747775"/>
          </p15:clr>
        </p15:guide>
        <p15:guide id="5" orient="horz" pos="51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B8DA1FF-76AA-43D5-A913-0313C87DD7C6}">
  <a:tblStyle styleId="{2B8DA1FF-76AA-43D5-A913-0313C87DD7C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69" d="100"/>
          <a:sy n="169" d="100"/>
        </p:scale>
        <p:origin x="645" y="99"/>
      </p:cViewPr>
      <p:guideLst>
        <p:guide pos="5533"/>
        <p:guide pos="397"/>
        <p:guide orient="horz" pos="3240"/>
        <p:guide orient="horz"/>
        <p:guide orient="horz" pos="51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font" Target="fonts/font3.fntdata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font" Target="fonts/font2.fntdata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1.fntdata"/><Relationship Id="rId32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font" Target="fonts/font8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tableStyles" Target="tableStyles.xml"/><Relationship Id="rId8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3ce85d903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3ce85d903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>
          <a:extLst>
            <a:ext uri="{FF2B5EF4-FFF2-40B4-BE49-F238E27FC236}">
              <a16:creationId xmlns:a16="http://schemas.microsoft.com/office/drawing/2014/main" id="{87E4536C-3A5C-6A7C-9D42-C4A9A51969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f29b9fb24_0_69:notes">
            <a:extLst>
              <a:ext uri="{FF2B5EF4-FFF2-40B4-BE49-F238E27FC236}">
                <a16:creationId xmlns:a16="http://schemas.microsoft.com/office/drawing/2014/main" id="{535DFEA8-BE31-6343-B854-9F93EC5B461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f29b9fb24_0_69:notes">
            <a:extLst>
              <a:ext uri="{FF2B5EF4-FFF2-40B4-BE49-F238E27FC236}">
                <a16:creationId xmlns:a16="http://schemas.microsoft.com/office/drawing/2014/main" id="{03B0FD36-930D-A1EC-7898-6E0FB50241F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707935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>
          <a:extLst>
            <a:ext uri="{FF2B5EF4-FFF2-40B4-BE49-F238E27FC236}">
              <a16:creationId xmlns:a16="http://schemas.microsoft.com/office/drawing/2014/main" id="{B3226B4F-C0DF-6888-0F69-1E2CC0DA32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f29b9fb24_0_69:notes">
            <a:extLst>
              <a:ext uri="{FF2B5EF4-FFF2-40B4-BE49-F238E27FC236}">
                <a16:creationId xmlns:a16="http://schemas.microsoft.com/office/drawing/2014/main" id="{C00444A4-C8BF-78CB-50C4-09F3990B67D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f29b9fb24_0_69:notes">
            <a:extLst>
              <a:ext uri="{FF2B5EF4-FFF2-40B4-BE49-F238E27FC236}">
                <a16:creationId xmlns:a16="http://schemas.microsoft.com/office/drawing/2014/main" id="{7255910C-536F-53A9-FE64-8A32FD2BD80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69772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>
          <a:extLst>
            <a:ext uri="{FF2B5EF4-FFF2-40B4-BE49-F238E27FC236}">
              <a16:creationId xmlns:a16="http://schemas.microsoft.com/office/drawing/2014/main" id="{7C2510F6-82DB-9851-47C8-45E69B5866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f29b9fb24_0_69:notes">
            <a:extLst>
              <a:ext uri="{FF2B5EF4-FFF2-40B4-BE49-F238E27FC236}">
                <a16:creationId xmlns:a16="http://schemas.microsoft.com/office/drawing/2014/main" id="{458E6C5C-B6EF-D992-BC69-D4C61BA68D4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f29b9fb24_0_69:notes">
            <a:extLst>
              <a:ext uri="{FF2B5EF4-FFF2-40B4-BE49-F238E27FC236}">
                <a16:creationId xmlns:a16="http://schemas.microsoft.com/office/drawing/2014/main" id="{5016A524-140D-47AA-6922-0925891EB6B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23717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>
          <a:extLst>
            <a:ext uri="{FF2B5EF4-FFF2-40B4-BE49-F238E27FC236}">
              <a16:creationId xmlns:a16="http://schemas.microsoft.com/office/drawing/2014/main" id="{9E018708-19BF-572F-1286-3FBF8109EB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f29b9fb24_0_69:notes">
            <a:extLst>
              <a:ext uri="{FF2B5EF4-FFF2-40B4-BE49-F238E27FC236}">
                <a16:creationId xmlns:a16="http://schemas.microsoft.com/office/drawing/2014/main" id="{4C8DC055-1406-E4CF-6617-F40CEFD2218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f29b9fb24_0_69:notes">
            <a:extLst>
              <a:ext uri="{FF2B5EF4-FFF2-40B4-BE49-F238E27FC236}">
                <a16:creationId xmlns:a16="http://schemas.microsoft.com/office/drawing/2014/main" id="{B0E91F59-9D83-A140-6544-56C4020ED9E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89630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>
          <a:extLst>
            <a:ext uri="{FF2B5EF4-FFF2-40B4-BE49-F238E27FC236}">
              <a16:creationId xmlns:a16="http://schemas.microsoft.com/office/drawing/2014/main" id="{90EA188A-9A32-9570-AAE8-BC19192BBA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f29b9fb24_0_69:notes">
            <a:extLst>
              <a:ext uri="{FF2B5EF4-FFF2-40B4-BE49-F238E27FC236}">
                <a16:creationId xmlns:a16="http://schemas.microsoft.com/office/drawing/2014/main" id="{D501A5CB-3343-44B0-B19A-90377A3754C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f29b9fb24_0_69:notes">
            <a:extLst>
              <a:ext uri="{FF2B5EF4-FFF2-40B4-BE49-F238E27FC236}">
                <a16:creationId xmlns:a16="http://schemas.microsoft.com/office/drawing/2014/main" id="{A91473F1-4738-9A4D-C0FB-B0DC8CA7C5B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78043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33ce85d903d_0_7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1" name="Google Shape;581;g33ce85d903d_0_7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f98075b259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f98075b259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104438fcaf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104438fcaf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30f7d84ce1d_0_3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30f7d84ce1d_0_3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341727d1ac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341727d1ac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0f7d84ce1d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0f7d84ce1d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de823becd0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de823becd0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0f7d84ce1d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30f7d84ce1d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f98075b259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f98075b259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f98075b259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f98075b259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>
          <a:extLst>
            <a:ext uri="{FF2B5EF4-FFF2-40B4-BE49-F238E27FC236}">
              <a16:creationId xmlns:a16="http://schemas.microsoft.com/office/drawing/2014/main" id="{63652657-46CD-2350-B680-9CD675A556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f29b9fb24_0_69:notes">
            <a:extLst>
              <a:ext uri="{FF2B5EF4-FFF2-40B4-BE49-F238E27FC236}">
                <a16:creationId xmlns:a16="http://schemas.microsoft.com/office/drawing/2014/main" id="{1B513864-0D47-3E44-4746-2AC04836F0B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f29b9fb24_0_69:notes">
            <a:extLst>
              <a:ext uri="{FF2B5EF4-FFF2-40B4-BE49-F238E27FC236}">
                <a16:creationId xmlns:a16="http://schemas.microsoft.com/office/drawing/2014/main" id="{8DB2140B-00C9-62F9-2082-B6F23828E79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718272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>
          <a:extLst>
            <a:ext uri="{FF2B5EF4-FFF2-40B4-BE49-F238E27FC236}">
              <a16:creationId xmlns:a16="http://schemas.microsoft.com/office/drawing/2014/main" id="{CB6BC4EF-0166-ED74-9FD1-26661E9667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f29b9fb24_0_69:notes">
            <a:extLst>
              <a:ext uri="{FF2B5EF4-FFF2-40B4-BE49-F238E27FC236}">
                <a16:creationId xmlns:a16="http://schemas.microsoft.com/office/drawing/2014/main" id="{40FC6ABF-3FE0-863E-0FA8-CE5086E78BF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f29b9fb24_0_69:notes">
            <a:extLst>
              <a:ext uri="{FF2B5EF4-FFF2-40B4-BE49-F238E27FC236}">
                <a16:creationId xmlns:a16="http://schemas.microsoft.com/office/drawing/2014/main" id="{59BAC4A5-53C8-A9BE-9798-FCAEF4CEEAF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50281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l="99" r="99"/>
          <a:stretch/>
        </p:blipFill>
        <p:spPr>
          <a:xfrm>
            <a:off x="-17925" y="-10075"/>
            <a:ext cx="9194726" cy="518215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8293200" cy="48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944650" y="1769200"/>
            <a:ext cx="7379700" cy="23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1">
  <p:cSld name="CUSTOM_2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2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12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2">
  <p:cSld name="CUSTOM_2_1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ourier New"/>
              <a:buNone/>
              <a:defRPr sz="1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1">
  <p:cSld name="CUSTOM_4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ubTitle" idx="1"/>
          </p:nvPr>
        </p:nvSpPr>
        <p:spPr>
          <a:xfrm>
            <a:off x="544050" y="1350425"/>
            <a:ext cx="5316300" cy="9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14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subTitle" idx="2"/>
          </p:nvPr>
        </p:nvSpPr>
        <p:spPr>
          <a:xfrm>
            <a:off x="795050" y="2220038"/>
            <a:ext cx="7568100" cy="23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2">
  <p:cSld name="CUSTOM_4_1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5"/>
          <p:cNvSpPr/>
          <p:nvPr/>
        </p:nvSpPr>
        <p:spPr>
          <a:xfrm>
            <a:off x="362300" y="1384249"/>
            <a:ext cx="4748700" cy="33933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subTitle" idx="1"/>
          </p:nvPr>
        </p:nvSpPr>
        <p:spPr>
          <a:xfrm>
            <a:off x="500550" y="1474819"/>
            <a:ext cx="44286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subTitle" idx="2"/>
          </p:nvPr>
        </p:nvSpPr>
        <p:spPr>
          <a:xfrm>
            <a:off x="5555275" y="1474819"/>
            <a:ext cx="3151200" cy="32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лок текст + картинка" type="title">
  <p:cSld name="TITLE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 txBox="1">
            <a:spLocks noGrp="1"/>
          </p:cNvSpPr>
          <p:nvPr>
            <p:ph type="title"/>
          </p:nvPr>
        </p:nvSpPr>
        <p:spPr>
          <a:xfrm>
            <a:off x="495300" y="1493850"/>
            <a:ext cx="4424100" cy="215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pic>
        <p:nvPicPr>
          <p:cNvPr id="71" name="Google Shape;71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283625" y="843000"/>
            <a:ext cx="3457500" cy="34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47">
          <p15:clr>
            <a:srgbClr val="E46962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Цитата, фон градиент" type="secHead">
  <p:cSld name="SECTION_HEADER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>
            <a:spLocks noGrp="1"/>
          </p:cNvSpPr>
          <p:nvPr>
            <p:ph type="title"/>
          </p:nvPr>
        </p:nvSpPr>
        <p:spPr>
          <a:xfrm>
            <a:off x="604350" y="1999200"/>
            <a:ext cx="7935300" cy="11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4" name="Google Shape;74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этапы процесса">
  <p:cSld name="CUSTOM_5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9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77" name="Google Shape;77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22851" y="1821363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78" name="Google Shape;7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8289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79" name="Google Shape;7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7615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80" name="Google Shape;80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47001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sp>
        <p:nvSpPr>
          <p:cNvPr id="81" name="Google Shape;81;p19"/>
          <p:cNvSpPr txBox="1"/>
          <p:nvPr/>
        </p:nvSpPr>
        <p:spPr>
          <a:xfrm>
            <a:off x="121300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1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" name="Google Shape;82;p19"/>
          <p:cNvSpPr txBox="1"/>
          <p:nvPr/>
        </p:nvSpPr>
        <p:spPr>
          <a:xfrm>
            <a:off x="3058443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2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" name="Google Shape;83;p19"/>
          <p:cNvSpPr txBox="1"/>
          <p:nvPr/>
        </p:nvSpPr>
        <p:spPr>
          <a:xfrm>
            <a:off x="4817770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3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" name="Google Shape;84;p19"/>
          <p:cNvSpPr txBox="1"/>
          <p:nvPr/>
        </p:nvSpPr>
        <p:spPr>
          <a:xfrm>
            <a:off x="663715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4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" name="Google Shape;85;p19"/>
          <p:cNvSpPr txBox="1"/>
          <p:nvPr/>
        </p:nvSpPr>
        <p:spPr>
          <a:xfrm>
            <a:off x="982906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" name="Google Shape;86;p19"/>
          <p:cNvSpPr txBox="1"/>
          <p:nvPr/>
        </p:nvSpPr>
        <p:spPr>
          <a:xfrm>
            <a:off x="2828343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" name="Google Shape;87;p19"/>
          <p:cNvSpPr txBox="1"/>
          <p:nvPr/>
        </p:nvSpPr>
        <p:spPr>
          <a:xfrm>
            <a:off x="4587670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" name="Google Shape;88;p19"/>
          <p:cNvSpPr txBox="1"/>
          <p:nvPr/>
        </p:nvSpPr>
        <p:spPr>
          <a:xfrm>
            <a:off x="6407056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писок в 2 колонки ">
  <p:cSld name="CUSTOM_8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0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aphicFrame>
        <p:nvGraphicFramePr>
          <p:cNvPr id="91" name="Google Shape;91;p20"/>
          <p:cNvGraphicFramePr/>
          <p:nvPr/>
        </p:nvGraphicFramePr>
        <p:xfrm>
          <a:off x="655650" y="1745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{2B8DA1FF-76AA-43D5-A913-0313C87DD7C6}</a:tableStyleId>
              </a:tblPr>
              <a:tblGrid>
                <a:gridCol w="3800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1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9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" sz="17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 Описание эксперимента</a:t>
                      </a:r>
                      <a:r>
                        <a:rPr lang="ru" sz="1700" b="1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" sz="17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 Технические детали</a:t>
                      </a:r>
                      <a:endParaRPr sz="17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175">
                <a:tc>
                  <a:txBody>
                    <a:bodyPr/>
                    <a:lstStyle/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Гипотеза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Целевая аудитория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Ожидаемый результат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3175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Roboto"/>
                        <a:buChar char="●"/>
                      </a:pPr>
                      <a:r>
                        <a:rPr lang="ru" sz="17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Реализация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Настройки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Метрики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сылка на источник" type="twoColTx">
  <p:cSld name="TITLE_AND_TWO_COLUMNS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1"/>
          <p:cNvSpPr txBox="1"/>
          <p:nvPr/>
        </p:nvSpPr>
        <p:spPr>
          <a:xfrm>
            <a:off x="556300" y="4554000"/>
            <a:ext cx="4239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добавьте ссылку на источник</a:t>
            </a:r>
            <a:endParaRPr sz="1100">
              <a:solidFill>
                <a:srgbClr val="013D8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елый слайд + заголовок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500550" y="1784775"/>
            <a:ext cx="7935300" cy="11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подтемой">
  <p:cSld name="MAIN_POINT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2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аблица ">
  <p:cSld name="CUSTOM_1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aphicFrame>
        <p:nvGraphicFramePr>
          <p:cNvPr id="98" name="Google Shape;98;p23"/>
          <p:cNvGraphicFramePr/>
          <p:nvPr/>
        </p:nvGraphicFramePr>
        <p:xfrm>
          <a:off x="608700" y="1593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{2B8DA1FF-76AA-43D5-A913-0313C87DD7C6}</a:tableStyleId>
              </a:tblPr>
              <a:tblGrid>
                <a:gridCol w="395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3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84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77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061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>
                        <a:solidFill>
                          <a:srgbClr val="4811C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плашки + иллюстрация">
  <p:cSld name="SECTION_TITLE_AND_DESCRIPTION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01" name="Google Shape;101;p24"/>
          <p:cNvSpPr/>
          <p:nvPr/>
        </p:nvSpPr>
        <p:spPr>
          <a:xfrm>
            <a:off x="791625" y="1039150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2" name="Google Shape;102;p24"/>
          <p:cNvSpPr/>
          <p:nvPr/>
        </p:nvSpPr>
        <p:spPr>
          <a:xfrm>
            <a:off x="791625" y="1904882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3" name="Google Shape;103;p24"/>
          <p:cNvSpPr/>
          <p:nvPr/>
        </p:nvSpPr>
        <p:spPr>
          <a:xfrm>
            <a:off x="791625" y="2770607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" name="Google Shape;104;p24"/>
          <p:cNvSpPr/>
          <p:nvPr/>
        </p:nvSpPr>
        <p:spPr>
          <a:xfrm>
            <a:off x="791625" y="3636339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5" name="Google Shape;105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533900" y="1409075"/>
            <a:ext cx="2468700" cy="24687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блока">
  <p:cSld name="CUSTOM_7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6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6"/>
          <p:cNvSpPr/>
          <p:nvPr/>
        </p:nvSpPr>
        <p:spPr>
          <a:xfrm>
            <a:off x="932713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" name="Google Shape;111;p26"/>
          <p:cNvSpPr/>
          <p:nvPr/>
        </p:nvSpPr>
        <p:spPr>
          <a:xfrm>
            <a:off x="3436420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" name="Google Shape;112;p26"/>
          <p:cNvSpPr/>
          <p:nvPr/>
        </p:nvSpPr>
        <p:spPr>
          <a:xfrm>
            <a:off x="5940127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" name="Google Shape;113;p26"/>
          <p:cNvSpPr txBox="1"/>
          <p:nvPr/>
        </p:nvSpPr>
        <p:spPr>
          <a:xfrm>
            <a:off x="1073575" y="2074863"/>
            <a:ext cx="1846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 sz="1100"/>
          </a:p>
        </p:txBody>
      </p:sp>
      <p:sp>
        <p:nvSpPr>
          <p:cNvPr id="114" name="Google Shape;114;p26"/>
          <p:cNvSpPr txBox="1"/>
          <p:nvPr/>
        </p:nvSpPr>
        <p:spPr>
          <a:xfrm>
            <a:off x="3530920" y="2074863"/>
            <a:ext cx="1938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/>
          </a:p>
        </p:txBody>
      </p:sp>
      <p:sp>
        <p:nvSpPr>
          <p:cNvPr id="115" name="Google Shape;115;p26"/>
          <p:cNvSpPr txBox="1"/>
          <p:nvPr/>
        </p:nvSpPr>
        <p:spPr>
          <a:xfrm>
            <a:off x="6080975" y="2074863"/>
            <a:ext cx="1938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жный тезис крупным шрифтом " type="secHead">
  <p:cSld name="SECTION_HEADER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8"/>
          <p:cNvSpPr txBox="1">
            <a:spLocks noGrp="1"/>
          </p:cNvSpPr>
          <p:nvPr>
            <p:ph type="title"/>
          </p:nvPr>
        </p:nvSpPr>
        <p:spPr>
          <a:xfrm>
            <a:off x="500550" y="1940306"/>
            <a:ext cx="79353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22" name="Google Shape;122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0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ш макет 1">
  <p:cSld name="CUSTOM_5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238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19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6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sz="1500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subTitle" idx="2"/>
          </p:nvPr>
        </p:nvSpPr>
        <p:spPr>
          <a:xfrm>
            <a:off x="3135425" y="2978831"/>
            <a:ext cx="58563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sz="1500" b="1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ubTitle" idx="3"/>
          </p:nvPr>
        </p:nvSpPr>
        <p:spPr>
          <a:xfrm>
            <a:off x="3135425" y="3278981"/>
            <a:ext cx="5856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ubTitle" idx="4"/>
          </p:nvPr>
        </p:nvSpPr>
        <p:spPr>
          <a:xfrm>
            <a:off x="3135425" y="3662550"/>
            <a:ext cx="58563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31" name="Google Shape;31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себе">
  <p:cSld name="CUSTOM_1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ubTitle" idx="1"/>
          </p:nvPr>
        </p:nvSpPr>
        <p:spPr>
          <a:xfrm>
            <a:off x="3891775" y="1716281"/>
            <a:ext cx="43917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600"/>
              <a:buNone/>
              <a:defRPr sz="1600" b="1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subTitle" idx="2"/>
          </p:nvPr>
        </p:nvSpPr>
        <p:spPr>
          <a:xfrm>
            <a:off x="3891775" y="2252801"/>
            <a:ext cx="5095200" cy="25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7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1.png"/><Relationship Id="rId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6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2">
            <a:alphaModFix/>
          </a:blip>
          <a:stretch>
            <a:fillRect/>
          </a:stretch>
        </a:blip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○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○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8" name="Google Shape;68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5">
            <a:alphaModFix/>
          </a:blip>
          <a:stretch>
            <a:fillRect/>
          </a:stretch>
        </a:blip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7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8" name="Google Shape;118;p27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9" name="Google Shape;119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sid321axn/malicious-urls-dataset" TargetMode="External"/><Relationship Id="rId7" Type="http://schemas.openxmlformats.org/officeDocument/2006/relationships/hyperlink" Target="https://whoisfreaks.com/products/dns-database#dns_database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docs.abuseipdb.com/?shell#blacklist-endpoint" TargetMode="External"/><Relationship Id="rId5" Type="http://schemas.openxmlformats.org/officeDocument/2006/relationships/hyperlink" Target="https://www.kaggle.com/datasets/joebeachcapital/phishing-urls" TargetMode="External"/><Relationship Id="rId4" Type="http://schemas.openxmlformats.org/officeDocument/2006/relationships/hyperlink" Target="https://www.kaggle.com/datasets/harisudhan411/phishing-and-legitimate-urls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github.com/aegorov100/otus_de_project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35"/>
          <p:cNvPicPr preferRelativeResize="0"/>
          <p:nvPr/>
        </p:nvPicPr>
        <p:blipFill rotWithShape="1">
          <a:blip r:embed="rId3">
            <a:alphaModFix/>
          </a:blip>
          <a:srcRect l="18598" r="18591"/>
          <a:stretch/>
        </p:blipFill>
        <p:spPr>
          <a:xfrm>
            <a:off x="-75950" y="-3216975"/>
            <a:ext cx="9408753" cy="8360474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35"/>
          <p:cNvSpPr txBox="1"/>
          <p:nvPr/>
        </p:nvSpPr>
        <p:spPr>
          <a:xfrm>
            <a:off x="433125" y="1534950"/>
            <a:ext cx="7584300" cy="18466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0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Организация DWH для анализа опасности интернет ресурсов</a:t>
            </a:r>
            <a:endParaRPr lang="ru-RU" sz="4500" b="1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8" name="Google Shape;148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13700" y="268875"/>
            <a:ext cx="822175" cy="284625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35"/>
          <p:cNvSpPr/>
          <p:nvPr/>
        </p:nvSpPr>
        <p:spPr>
          <a:xfrm>
            <a:off x="629700" y="4138025"/>
            <a:ext cx="2920500" cy="426600"/>
          </a:xfrm>
          <a:prstGeom prst="roundRect">
            <a:avLst>
              <a:gd name="adj" fmla="val 16667"/>
            </a:avLst>
          </a:prstGeom>
          <a:solidFill>
            <a:srgbClr val="3F299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" name="Google Shape;150;p35"/>
          <p:cNvSpPr txBox="1"/>
          <p:nvPr/>
        </p:nvSpPr>
        <p:spPr>
          <a:xfrm>
            <a:off x="886050" y="4127375"/>
            <a:ext cx="2407800" cy="4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Engineer </a:t>
            </a:r>
            <a:endParaRPr lang="ru-RU" sz="1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51" name="Google Shape;151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09723" y="3083693"/>
            <a:ext cx="1548451" cy="166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>
          <a:extLst>
            <a:ext uri="{FF2B5EF4-FFF2-40B4-BE49-F238E27FC236}">
              <a16:creationId xmlns:a16="http://schemas.microsoft.com/office/drawing/2014/main" id="{7226CE40-2B5F-4022-C753-D7E58152D2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1">
            <a:extLst>
              <a:ext uri="{FF2B5EF4-FFF2-40B4-BE49-F238E27FC236}">
                <a16:creationId xmlns:a16="http://schemas.microsoft.com/office/drawing/2014/main" id="{C2A0CFF7-609A-E0F4-D771-6DBD2F2A539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/>
              <a:t>Airflow DAGs</a:t>
            </a:r>
            <a:endParaRPr sz="30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786D74F-E59F-A67D-9560-043DAD98B1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880" y="975790"/>
            <a:ext cx="8568239" cy="3473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1475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>
          <a:extLst>
            <a:ext uri="{FF2B5EF4-FFF2-40B4-BE49-F238E27FC236}">
              <a16:creationId xmlns:a16="http://schemas.microsoft.com/office/drawing/2014/main" id="{9033D5FC-7775-C029-4006-D8A8BDA691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1">
            <a:extLst>
              <a:ext uri="{FF2B5EF4-FFF2-40B4-BE49-F238E27FC236}">
                <a16:creationId xmlns:a16="http://schemas.microsoft.com/office/drawing/2014/main" id="{02208C1D-5B77-DC38-2D6C-1D983643322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/>
              <a:t>Airflow DAG Dependencies</a:t>
            </a:r>
            <a:endParaRPr sz="3000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5E31B39-A91B-3F33-9C17-D3C465A2A8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276" y="1854649"/>
            <a:ext cx="7486449" cy="2889590"/>
          </a:xfrm>
          <a:prstGeom prst="rect">
            <a:avLst/>
          </a:prstGeom>
        </p:spPr>
      </p:pic>
      <p:sp>
        <p:nvSpPr>
          <p:cNvPr id="4" name="Google Shape;396;p57">
            <a:extLst>
              <a:ext uri="{FF2B5EF4-FFF2-40B4-BE49-F238E27FC236}">
                <a16:creationId xmlns:a16="http://schemas.microsoft.com/office/drawing/2014/main" id="{8BAC025A-1D83-D25B-ECE4-5F65E1A0B19B}"/>
              </a:ext>
            </a:extLst>
          </p:cNvPr>
          <p:cNvSpPr txBox="1"/>
          <p:nvPr/>
        </p:nvSpPr>
        <p:spPr>
          <a:xfrm>
            <a:off x="214525" y="874180"/>
            <a:ext cx="7798592" cy="874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4605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299A"/>
              </a:buClr>
              <a:buSzPts val="1300"/>
            </a:pPr>
            <a:r>
              <a:rPr lang="ru-RU" sz="1300" dirty="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Выбрана реализация, при которой высокоуровневые </a:t>
            </a:r>
            <a:r>
              <a:rPr lang="ru-RU" sz="1300" dirty="0" err="1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DAG’и</a:t>
            </a:r>
            <a:r>
              <a:rPr lang="ru-RU" sz="1300" dirty="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 вызывает другие </a:t>
            </a:r>
            <a:r>
              <a:rPr lang="ru-RU" sz="1300" dirty="0" err="1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DAG’и</a:t>
            </a:r>
            <a:r>
              <a:rPr lang="ru-RU" sz="1300" dirty="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 через </a:t>
            </a:r>
            <a:r>
              <a:rPr lang="en-US" sz="1300" dirty="0" err="1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TriggerDagRunOperator</a:t>
            </a:r>
            <a:r>
              <a:rPr lang="ru-RU" sz="1300" dirty="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. </a:t>
            </a:r>
            <a:br>
              <a:rPr lang="ru-RU" sz="1300" dirty="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ru-RU" sz="1300" dirty="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Основной плюс: отдельные этапы можно запускать независимо от </a:t>
            </a:r>
            <a:r>
              <a:rPr lang="ru-RU" sz="1300" dirty="0" err="1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высокоуровнего</a:t>
            </a:r>
            <a:r>
              <a:rPr lang="ru-RU" sz="1300" dirty="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 процесса</a:t>
            </a:r>
          </a:p>
        </p:txBody>
      </p:sp>
    </p:spTree>
    <p:extLst>
      <p:ext uri="{BB962C8B-B14F-4D97-AF65-F5344CB8AC3E}">
        <p14:creationId xmlns:p14="http://schemas.microsoft.com/office/powerpoint/2010/main" val="26464915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>
          <a:extLst>
            <a:ext uri="{FF2B5EF4-FFF2-40B4-BE49-F238E27FC236}">
              <a16:creationId xmlns:a16="http://schemas.microsoft.com/office/drawing/2014/main" id="{B3C0937D-9066-70DE-890C-84CE24CFD8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1">
            <a:extLst>
              <a:ext uri="{FF2B5EF4-FFF2-40B4-BE49-F238E27FC236}">
                <a16:creationId xmlns:a16="http://schemas.microsoft.com/office/drawing/2014/main" id="{2018A434-D760-14A5-45B2-7A66AFE85C3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/>
              <a:t>Airflow Extra Configurations</a:t>
            </a:r>
            <a:endParaRPr sz="3000" dirty="0"/>
          </a:p>
        </p:txBody>
      </p:sp>
      <p:sp>
        <p:nvSpPr>
          <p:cNvPr id="4" name="Google Shape;396;p57">
            <a:extLst>
              <a:ext uri="{FF2B5EF4-FFF2-40B4-BE49-F238E27FC236}">
                <a16:creationId xmlns:a16="http://schemas.microsoft.com/office/drawing/2014/main" id="{AF1A5E32-CF03-C9DA-705C-4C1E489DB390}"/>
              </a:ext>
            </a:extLst>
          </p:cNvPr>
          <p:cNvSpPr txBox="1"/>
          <p:nvPr/>
        </p:nvSpPr>
        <p:spPr>
          <a:xfrm>
            <a:off x="186718" y="1248125"/>
            <a:ext cx="7798592" cy="414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4605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299A"/>
              </a:buClr>
              <a:buSzPts val="1300"/>
            </a:pPr>
            <a:r>
              <a:rPr lang="ru-RU" sz="1300" dirty="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3 соединения: </a:t>
            </a:r>
            <a:r>
              <a:rPr lang="en-US" sz="1300" dirty="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AWS S3, Postgres, SSH</a:t>
            </a:r>
            <a:endParaRPr lang="ru-RU" sz="1300" dirty="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7AC8E0A-A7EE-A50C-EA8D-323FF93E93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944" y="1779568"/>
            <a:ext cx="7641541" cy="73413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E29E458-7C56-6554-D017-CD18B2CD3C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464" y="3355235"/>
            <a:ext cx="7734502" cy="132809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9EAE52C-E6DC-38F6-CF32-23EC2FE7B6B7}"/>
              </a:ext>
            </a:extLst>
          </p:cNvPr>
          <p:cNvSpPr txBox="1"/>
          <p:nvPr/>
        </p:nvSpPr>
        <p:spPr>
          <a:xfrm>
            <a:off x="232370" y="2915454"/>
            <a:ext cx="7806596" cy="3065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4605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299A"/>
              </a:buClr>
              <a:buSzPts val="1300"/>
            </a:pPr>
            <a:r>
              <a:rPr lang="en-US" sz="1300" dirty="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3 </a:t>
            </a:r>
            <a:r>
              <a:rPr lang="ru-RU" sz="1300" dirty="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переменные для вызова внешнего </a:t>
            </a:r>
            <a:r>
              <a:rPr lang="en-US" sz="1300" dirty="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API</a:t>
            </a:r>
            <a:endParaRPr lang="ru-RU" sz="1300" dirty="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6315928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>
          <a:extLst>
            <a:ext uri="{FF2B5EF4-FFF2-40B4-BE49-F238E27FC236}">
              <a16:creationId xmlns:a16="http://schemas.microsoft.com/office/drawing/2014/main" id="{68312CF1-B392-1AC9-302E-632808B96B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1">
            <a:extLst>
              <a:ext uri="{FF2B5EF4-FFF2-40B4-BE49-F238E27FC236}">
                <a16:creationId xmlns:a16="http://schemas.microsoft.com/office/drawing/2014/main" id="{D2C87750-D3E5-2297-EA11-D3DF1D6DEC3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 dirty="0"/>
              <a:t>Структура</a:t>
            </a:r>
            <a:br>
              <a:rPr lang="ru-RU" sz="3000" dirty="0"/>
            </a:br>
            <a:r>
              <a:rPr lang="en-US" sz="3000" dirty="0"/>
              <a:t>DWH</a:t>
            </a:r>
            <a:br>
              <a:rPr lang="en-US" sz="3000" dirty="0"/>
            </a:br>
            <a:endParaRPr sz="3000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8DA426A-BBC1-09A4-E712-C59EACBC8B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9105" y="130859"/>
            <a:ext cx="2453224" cy="4881781"/>
          </a:xfrm>
          <a:prstGeom prst="rect">
            <a:avLst/>
          </a:prstGeom>
        </p:spPr>
      </p:pic>
      <p:sp>
        <p:nvSpPr>
          <p:cNvPr id="4" name="Google Shape;396;p57">
            <a:extLst>
              <a:ext uri="{FF2B5EF4-FFF2-40B4-BE49-F238E27FC236}">
                <a16:creationId xmlns:a16="http://schemas.microsoft.com/office/drawing/2014/main" id="{7CE9D2E2-0ABD-49F3-783C-3BA179014C19}"/>
              </a:ext>
            </a:extLst>
          </p:cNvPr>
          <p:cNvSpPr txBox="1"/>
          <p:nvPr/>
        </p:nvSpPr>
        <p:spPr>
          <a:xfrm>
            <a:off x="463319" y="1957823"/>
            <a:ext cx="1969695" cy="2281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299A"/>
              </a:buClr>
              <a:buSzPts val="1300"/>
              <a:buFont typeface="Roboto"/>
              <a:buChar char="●"/>
            </a:pPr>
            <a:r>
              <a:rPr lang="en-US" sz="1300" dirty="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Staging Layer: </a:t>
            </a:r>
            <a:br>
              <a:rPr lang="ru-RU" sz="1300" dirty="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 sz="1300" dirty="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6 </a:t>
            </a:r>
            <a:r>
              <a:rPr lang="ru-RU" sz="1300" dirty="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таблиц</a:t>
            </a:r>
            <a:endParaRPr sz="1300" dirty="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3F299A"/>
              </a:buClr>
              <a:buSzPts val="1300"/>
              <a:buFont typeface="Roboto"/>
              <a:buChar char="●"/>
            </a:pPr>
            <a:r>
              <a:rPr lang="en-US" sz="1300" dirty="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DDS Layer: </a:t>
            </a:r>
            <a:br>
              <a:rPr lang="ru-RU" sz="1300" dirty="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</a:br>
            <a:r>
              <a:rPr lang="ru-RU" sz="1300" dirty="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3 хаба, </a:t>
            </a:r>
            <a:br>
              <a:rPr lang="ru-RU" sz="1300" dirty="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</a:br>
            <a:r>
              <a:rPr lang="ru-RU" sz="1300" dirty="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3 линка, </a:t>
            </a:r>
            <a:br>
              <a:rPr lang="ru-RU" sz="1300" dirty="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</a:br>
            <a:r>
              <a:rPr lang="ru-RU" sz="1300" dirty="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4 сателлита</a:t>
            </a:r>
            <a:endParaRPr sz="1300" dirty="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3F299A"/>
              </a:buClr>
              <a:buSzPts val="1300"/>
              <a:buFont typeface="Roboto"/>
              <a:buChar char="●"/>
            </a:pPr>
            <a:r>
              <a:rPr lang="en-US" sz="1300" dirty="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DM Layer: </a:t>
            </a:r>
            <a:br>
              <a:rPr lang="ru-RU" sz="1300" dirty="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</a:br>
            <a:r>
              <a:rPr lang="en-US" sz="1300" dirty="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1 </a:t>
            </a:r>
            <a:r>
              <a:rPr lang="ru-RU" sz="1300" dirty="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таблица</a:t>
            </a:r>
            <a:endParaRPr sz="1300" dirty="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F1E90AC-AC82-1DB2-439B-F9B1FD5EF0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0382" y="211636"/>
            <a:ext cx="2719907" cy="4720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469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>
          <a:extLst>
            <a:ext uri="{FF2B5EF4-FFF2-40B4-BE49-F238E27FC236}">
              <a16:creationId xmlns:a16="http://schemas.microsoft.com/office/drawing/2014/main" id="{EB8ABFAD-3934-6C90-AE90-2FCBAFBF3D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1">
            <a:extLst>
              <a:ext uri="{FF2B5EF4-FFF2-40B4-BE49-F238E27FC236}">
                <a16:creationId xmlns:a16="http://schemas.microsoft.com/office/drawing/2014/main" id="{20702552-4762-96EC-4946-C7B3DB57B29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/>
              <a:t>DBT lineage</a:t>
            </a:r>
            <a:endParaRPr sz="3000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242DA8E-E0E9-EA08-C1DB-BCBD2E00F4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248" y="1081570"/>
            <a:ext cx="5257528" cy="3800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4538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72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Витрина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dm.domain_thread_stats</a:t>
            </a:r>
            <a:endParaRPr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584" name="Google Shape;584;p72"/>
          <p:cNvSpPr txBox="1">
            <a:spLocks noGrp="1"/>
          </p:cNvSpPr>
          <p:nvPr>
            <p:ph type="subTitle" idx="1"/>
          </p:nvPr>
        </p:nvSpPr>
        <p:spPr>
          <a:xfrm>
            <a:off x="330096" y="885392"/>
            <a:ext cx="3081872" cy="40452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with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domain_abuse_ip_stats</a:t>
            </a:r>
            <a:r>
              <a:rPr lang="en-US" sz="5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as (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select </a:t>
            </a:r>
            <a:r>
              <a:rPr lang="en-US" sz="5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di.domain_hash_key</a:t>
            </a:r>
            <a:r>
              <a:rPr lang="en-US" sz="5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   count(distinct </a:t>
            </a:r>
            <a:r>
              <a:rPr lang="en-US" sz="5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ipad.ip_address_hash_key</a:t>
            </a:r>
            <a:r>
              <a:rPr lang="en-US" sz="5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) as </a:t>
            </a:r>
            <a:r>
              <a:rPr lang="en-US" sz="5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abuse_ip_count</a:t>
            </a:r>
            <a:r>
              <a:rPr lang="en-US" sz="5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   </a:t>
            </a:r>
            <a:r>
              <a:rPr lang="en-US" sz="5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string_agg</a:t>
            </a:r>
            <a:r>
              <a:rPr lang="en-US" sz="5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(distinct </a:t>
            </a:r>
            <a:r>
              <a:rPr lang="en-US" sz="5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ipad.country_code</a:t>
            </a:r>
            <a:r>
              <a:rPr lang="en-US" sz="5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', ') as </a:t>
            </a:r>
            <a:r>
              <a:rPr lang="en-US" sz="5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abuse_ip_countries</a:t>
            </a:r>
            <a:endParaRPr lang="en-US" sz="5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from {{ ref('</a:t>
            </a:r>
            <a:r>
              <a:rPr lang="en-US" sz="5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sat_ip_address_abuse_db</a:t>
            </a:r>
            <a:r>
              <a:rPr lang="en-US" sz="5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') }} </a:t>
            </a:r>
            <a:r>
              <a:rPr lang="en-US" sz="5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ipad</a:t>
            </a:r>
            <a:r>
              <a:rPr lang="en-US" sz="5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join {{ ref('</a:t>
            </a:r>
            <a:r>
              <a:rPr lang="en-US" sz="5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link_domain_ip_address</a:t>
            </a:r>
            <a:r>
              <a:rPr lang="en-US" sz="5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') }} di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on </a:t>
            </a:r>
            <a:r>
              <a:rPr lang="en-US" sz="5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di.ip_address_hash_key</a:t>
            </a:r>
            <a:r>
              <a:rPr lang="en-US" sz="5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= </a:t>
            </a:r>
            <a:r>
              <a:rPr lang="en-US" sz="5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ipad.ip_address_hash_key</a:t>
            </a:r>
            <a:r>
              <a:rPr lang="en-US" sz="5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where </a:t>
            </a:r>
            <a:r>
              <a:rPr lang="en-US" sz="5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ipad.abuse_confidence_score</a:t>
            </a:r>
            <a:r>
              <a:rPr lang="en-US" sz="5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&gt;= 75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group by </a:t>
            </a:r>
            <a:r>
              <a:rPr lang="en-US" sz="5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di.domain_hash_key</a:t>
            </a:r>
            <a:r>
              <a:rPr lang="en-US" sz="5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),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url_threat</a:t>
            </a:r>
            <a:r>
              <a:rPr lang="en-US" sz="5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as (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select </a:t>
            </a:r>
            <a:r>
              <a:rPr lang="en-US" sz="5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ump.url_hash_key</a:t>
            </a:r>
            <a:r>
              <a:rPr lang="en-US" sz="5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1 as </a:t>
            </a:r>
            <a:r>
              <a:rPr lang="en-US" sz="5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url_threat</a:t>
            </a:r>
            <a:endParaRPr lang="en-US" sz="5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from {{ ref('</a:t>
            </a:r>
            <a:r>
              <a:rPr lang="en-US" sz="5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sat_url_malicious_phishing</a:t>
            </a:r>
            <a:r>
              <a:rPr lang="en-US" sz="5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') }} ump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where </a:t>
            </a:r>
            <a:r>
              <a:rPr lang="en-US" sz="5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ump.type</a:t>
            </a:r>
            <a:r>
              <a:rPr lang="en-US" sz="5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!= '</a:t>
            </a:r>
            <a:r>
              <a:rPr lang="en-US" sz="5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bnign</a:t>
            </a:r>
            <a:r>
              <a:rPr lang="en-US" sz="5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union all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select </a:t>
            </a:r>
            <a:r>
              <a:rPr lang="en-US" sz="5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upl.url_hash_key</a:t>
            </a:r>
            <a:r>
              <a:rPr lang="en-US" sz="5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1 as </a:t>
            </a:r>
            <a:r>
              <a:rPr lang="en-US" sz="5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url_threat</a:t>
            </a:r>
            <a:endParaRPr lang="en-US" sz="5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from {{ ref('</a:t>
            </a:r>
            <a:r>
              <a:rPr lang="en-US" sz="5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sat_url_phishing_label</a:t>
            </a:r>
            <a:r>
              <a:rPr lang="en-US" sz="5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') }} </a:t>
            </a:r>
            <a:r>
              <a:rPr lang="en-US" sz="5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upl</a:t>
            </a:r>
            <a:endParaRPr lang="en-US" sz="5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where </a:t>
            </a:r>
            <a:r>
              <a:rPr lang="en-US" sz="5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upl.label</a:t>
            </a:r>
            <a:r>
              <a:rPr lang="en-US" sz="5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= 1.0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union all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select </a:t>
            </a:r>
            <a:r>
              <a:rPr lang="en-US" sz="5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upl.url_hash_key</a:t>
            </a:r>
            <a:r>
              <a:rPr lang="en-US" sz="5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1 as </a:t>
            </a:r>
            <a:r>
              <a:rPr lang="en-US" sz="5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url_threat</a:t>
            </a:r>
            <a:endParaRPr lang="en-US" sz="5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from {{ ref('</a:t>
            </a:r>
            <a:r>
              <a:rPr lang="en-US" sz="5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sat_url_phishing_n_legitimate</a:t>
            </a:r>
            <a:r>
              <a:rPr lang="en-US" sz="5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') }} </a:t>
            </a:r>
            <a:r>
              <a:rPr lang="en-US" sz="5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upl</a:t>
            </a:r>
            <a:endParaRPr lang="en-US" sz="5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where </a:t>
            </a:r>
            <a:r>
              <a:rPr lang="en-US" sz="5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upl.status</a:t>
            </a:r>
            <a:r>
              <a:rPr lang="en-US" sz="5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= 0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),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domain_url_threat_stats</a:t>
            </a:r>
            <a:r>
              <a:rPr lang="en-US" sz="5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as (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select </a:t>
            </a:r>
            <a:r>
              <a:rPr lang="en-US" sz="5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du.domain_hash_key</a:t>
            </a:r>
            <a:r>
              <a:rPr lang="en-US" sz="5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   sum(</a:t>
            </a:r>
            <a:r>
              <a:rPr lang="en-US" sz="5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ut.url_threat</a:t>
            </a:r>
            <a:r>
              <a:rPr lang="en-US" sz="5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) as </a:t>
            </a:r>
            <a:r>
              <a:rPr lang="en-US" sz="5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url_threats_count</a:t>
            </a:r>
            <a:endParaRPr lang="en-US" sz="5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from </a:t>
            </a:r>
            <a:r>
              <a:rPr lang="en-US" sz="5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url_threat</a:t>
            </a:r>
            <a:r>
              <a:rPr lang="en-US" sz="5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5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ut</a:t>
            </a:r>
            <a:endParaRPr lang="en-US" sz="5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join {{ ref('</a:t>
            </a:r>
            <a:r>
              <a:rPr lang="en-US" sz="5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link_domain_url</a:t>
            </a:r>
            <a:r>
              <a:rPr lang="en-US" sz="5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') }} du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on </a:t>
            </a:r>
            <a:r>
              <a:rPr lang="en-US" sz="5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du.url_hash_key</a:t>
            </a:r>
            <a:r>
              <a:rPr lang="en-US" sz="5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= </a:t>
            </a:r>
            <a:r>
              <a:rPr lang="en-US" sz="5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ut.url_hash_key</a:t>
            </a:r>
            <a:r>
              <a:rPr lang="en-US" sz="5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group by </a:t>
            </a:r>
            <a:r>
              <a:rPr lang="en-US" sz="5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du.domain_hash_key</a:t>
            </a:r>
            <a:r>
              <a:rPr lang="en-US" sz="5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select </a:t>
            </a:r>
            <a:r>
              <a:rPr lang="en-US" sz="5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d.domain</a:t>
            </a:r>
            <a:r>
              <a:rPr lang="en-US" sz="5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   coalesce(</a:t>
            </a:r>
            <a:r>
              <a:rPr lang="en-US" sz="5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dais.abuse_ip_count</a:t>
            </a:r>
            <a:r>
              <a:rPr lang="en-US" sz="5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0) as </a:t>
            </a:r>
            <a:r>
              <a:rPr lang="en-US" sz="5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abuse_ip_count</a:t>
            </a:r>
            <a:r>
              <a:rPr lang="en-US" sz="5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   coalesce(</a:t>
            </a:r>
            <a:r>
              <a:rPr lang="en-US" sz="5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dais.abuse_ip_countries</a:t>
            </a:r>
            <a:r>
              <a:rPr lang="en-US" sz="5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'') as </a:t>
            </a:r>
            <a:r>
              <a:rPr lang="en-US" sz="5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abuse_ip_countries</a:t>
            </a:r>
            <a:r>
              <a:rPr lang="en-US" sz="5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   coalesce(</a:t>
            </a:r>
            <a:r>
              <a:rPr lang="en-US" sz="5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duts.url_threats_count</a:t>
            </a:r>
            <a:r>
              <a:rPr lang="en-US" sz="5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0) as </a:t>
            </a:r>
            <a:r>
              <a:rPr lang="en-US" sz="5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url_threats_count</a:t>
            </a:r>
            <a:endParaRPr lang="en-US" sz="5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from {{ ref('</a:t>
            </a:r>
            <a:r>
              <a:rPr lang="en-US" sz="5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hub_domain</a:t>
            </a:r>
            <a:r>
              <a:rPr lang="en-US" sz="5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') }} 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left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join </a:t>
            </a:r>
            <a:r>
              <a:rPr lang="en-US" sz="5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domain_abuse_ip_stats</a:t>
            </a:r>
            <a:r>
              <a:rPr lang="en-US" sz="5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dais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on </a:t>
            </a:r>
            <a:r>
              <a:rPr lang="en-US" sz="5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dais.domain_hash_key</a:t>
            </a:r>
            <a:r>
              <a:rPr lang="en-US" sz="5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= </a:t>
            </a:r>
            <a:r>
              <a:rPr lang="en-US" sz="5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d.domain_hash_key</a:t>
            </a:r>
            <a:endParaRPr lang="en-US" sz="5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left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join </a:t>
            </a:r>
            <a:r>
              <a:rPr lang="en-US" sz="5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domain_url_threat_stats</a:t>
            </a:r>
            <a:r>
              <a:rPr lang="en-US" sz="5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5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duts</a:t>
            </a:r>
            <a:r>
              <a:rPr lang="en-US" sz="5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on </a:t>
            </a:r>
            <a:r>
              <a:rPr lang="en-US" sz="5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duts.domain_hash_key</a:t>
            </a:r>
            <a:r>
              <a:rPr lang="en-US" sz="5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= </a:t>
            </a:r>
            <a:r>
              <a:rPr lang="en-US" sz="5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d.domain_hash_key</a:t>
            </a:r>
            <a:endParaRPr sz="5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7B34AF4-576E-35FB-BD4C-9773231241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4817" y="1019919"/>
            <a:ext cx="5008199" cy="2305272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27275B9-6186-EB73-D069-7004BD1F8F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8520" y="3374106"/>
            <a:ext cx="4016252" cy="778111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4A5AC199-616A-43C5-F717-BDA84174A7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28519" y="4170728"/>
            <a:ext cx="4016251" cy="80446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42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400" dirty="0"/>
              <a:t>Выводы</a:t>
            </a:r>
            <a:endParaRPr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/>
          </a:p>
        </p:txBody>
      </p:sp>
      <p:graphicFrame>
        <p:nvGraphicFramePr>
          <p:cNvPr id="2" name="Таблица 1">
            <a:extLst>
              <a:ext uri="{FF2B5EF4-FFF2-40B4-BE49-F238E27FC236}">
                <a16:creationId xmlns:a16="http://schemas.microsoft.com/office/drawing/2014/main" id="{B8C3CA90-8DBE-AF04-8D54-C2BBBA5F63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7241851"/>
              </p:ext>
            </p:extLst>
          </p:nvPr>
        </p:nvGraphicFramePr>
        <p:xfrm>
          <a:off x="423863" y="1283627"/>
          <a:ext cx="7239000" cy="3341474"/>
        </p:xfrm>
        <a:graphic>
          <a:graphicData uri="http://schemas.openxmlformats.org/drawingml/2006/table">
            <a:tbl>
              <a:tblPr>
                <a:noFill/>
                <a:tableStyleId>{2B8DA1FF-76AA-43D5-A913-0313C87DD7C6}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830764454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68455710"/>
                    </a:ext>
                  </a:extLst>
                </a:gridCol>
              </a:tblGrid>
              <a:tr h="54534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Получилось реализовать логику от сбора данных до построения витрины</a:t>
                      </a: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78835316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Сложнее всего было с поиском данных в открытых источниках, а легче всего строить модели в </a:t>
                      </a:r>
                      <a:r>
                        <a:rPr lang="en-US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DBT</a:t>
                      </a: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66844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Реализация проекта заняла 35-40 часов</a:t>
                      </a: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7992018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Проект и курс в целом позволил структурировать полученные самостоятельно знания</a:t>
                      </a: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847433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</a:t>
                      </a: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.</a:t>
                      </a: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 текущем месте работы не занимаюсь построением </a:t>
                      </a:r>
                      <a:r>
                        <a:rPr lang="en-US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DWH</a:t>
                      </a:r>
                      <a:r>
                        <a:rPr lang="ru-RU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, но активно использую инструменты дата инженерии</a:t>
                      </a: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52407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21602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43"/>
          <p:cNvSpPr txBox="1"/>
          <p:nvPr/>
        </p:nvSpPr>
        <p:spPr>
          <a:xfrm>
            <a:off x="387050" y="1844625"/>
            <a:ext cx="75843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Вопросы и рекомендации</a:t>
            </a:r>
            <a:endParaRPr sz="45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3" name="Google Shape;223;p43"/>
          <p:cNvSpPr txBox="1"/>
          <p:nvPr/>
        </p:nvSpPr>
        <p:spPr>
          <a:xfrm>
            <a:off x="1214696" y="3061975"/>
            <a:ext cx="19275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есть вопросы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4" name="Google Shape;224;p43"/>
          <p:cNvSpPr txBox="1"/>
          <p:nvPr/>
        </p:nvSpPr>
        <p:spPr>
          <a:xfrm>
            <a:off x="4934996" y="3061975"/>
            <a:ext cx="2145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вопросов нет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5" name="Google Shape;225;p43"/>
          <p:cNvSpPr txBox="1"/>
          <p:nvPr/>
        </p:nvSpPr>
        <p:spPr>
          <a:xfrm>
            <a:off x="723000" y="2846425"/>
            <a:ext cx="4917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+</a:t>
            </a:r>
            <a:endParaRPr sz="4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6" name="Google Shape;226;p43"/>
          <p:cNvSpPr txBox="1"/>
          <p:nvPr/>
        </p:nvSpPr>
        <p:spPr>
          <a:xfrm>
            <a:off x="4443300" y="2846425"/>
            <a:ext cx="4917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– </a:t>
            </a:r>
            <a:endParaRPr sz="4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21602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44"/>
          <p:cNvSpPr txBox="1">
            <a:spLocks noGrp="1"/>
          </p:cNvSpPr>
          <p:nvPr>
            <p:ph type="title" idx="4294967295"/>
          </p:nvPr>
        </p:nvSpPr>
        <p:spPr>
          <a:xfrm>
            <a:off x="629000" y="1932525"/>
            <a:ext cx="7295100" cy="195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5000">
                <a:solidFill>
                  <a:schemeClr val="lt1"/>
                </a:solidFill>
              </a:rPr>
              <a:t>Спасибо за внимание!</a:t>
            </a:r>
            <a:endParaRPr sz="5000">
              <a:solidFill>
                <a:schemeClr val="lt1"/>
              </a:solidFill>
            </a:endParaRPr>
          </a:p>
        </p:txBody>
      </p:sp>
      <p:pic>
        <p:nvPicPr>
          <p:cNvPr id="236" name="Google Shape;236;p44" title="marker-graduating-cap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27300" y="231871"/>
            <a:ext cx="2270875" cy="304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45" title="ролик_об_отусе_blue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18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6"/>
          <p:cNvSpPr txBox="1">
            <a:spLocks noGrp="1"/>
          </p:cNvSpPr>
          <p:nvPr>
            <p:ph type="title"/>
          </p:nvPr>
        </p:nvSpPr>
        <p:spPr>
          <a:xfrm>
            <a:off x="744125" y="1415974"/>
            <a:ext cx="7935300" cy="141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4000">
                <a:solidFill>
                  <a:schemeClr val="dk1"/>
                </a:solidFill>
              </a:rPr>
              <a:t>Меня хорошо видно</a:t>
            </a:r>
            <a:endParaRPr sz="4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>
                <a:solidFill>
                  <a:schemeClr val="dk1"/>
                </a:solidFill>
              </a:rPr>
              <a:t>&amp; слышно?</a:t>
            </a:r>
            <a:endParaRPr sz="4000">
              <a:solidFill>
                <a:schemeClr val="dk1"/>
              </a:solidFill>
            </a:endParaRPr>
          </a:p>
        </p:txBody>
      </p:sp>
      <p:pic>
        <p:nvPicPr>
          <p:cNvPr id="157" name="Google Shape;15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4062" y="3841075"/>
            <a:ext cx="545712" cy="5457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5575" y="3890890"/>
            <a:ext cx="537262" cy="5372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7"/>
          <p:cNvSpPr txBox="1">
            <a:spLocks noGrp="1"/>
          </p:cNvSpPr>
          <p:nvPr>
            <p:ph type="title"/>
          </p:nvPr>
        </p:nvSpPr>
        <p:spPr>
          <a:xfrm>
            <a:off x="500550" y="313624"/>
            <a:ext cx="8520600" cy="184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000" dirty="0"/>
              <a:t>Защита проекта</a:t>
            </a:r>
            <a:endParaRPr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3000" dirty="0"/>
              <a:t>Тема: Организация DWH для анализа опасности интернет ресурсов</a:t>
            </a:r>
            <a:br>
              <a:rPr lang="ru-RU" sz="3000" dirty="0"/>
            </a:br>
            <a:endParaRPr lang="ru-RU"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64" name="Google Shape;164;p37"/>
          <p:cNvPicPr preferRelativeResize="0"/>
          <p:nvPr/>
        </p:nvPicPr>
        <p:blipFill>
          <a:blip r:embed="rId3"/>
          <a:srcRect t="10579" b="10579"/>
          <a:stretch/>
        </p:blipFill>
        <p:spPr>
          <a:xfrm>
            <a:off x="630000" y="2085726"/>
            <a:ext cx="2349900" cy="23187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65" name="Google Shape;165;p37"/>
          <p:cNvSpPr txBox="1"/>
          <p:nvPr/>
        </p:nvSpPr>
        <p:spPr>
          <a:xfrm>
            <a:off x="3899475" y="2336401"/>
            <a:ext cx="3701700" cy="3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300" b="1" dirty="0">
                <a:solidFill>
                  <a:srgbClr val="3F299A"/>
                </a:solidFill>
                <a:latin typeface="Roboto"/>
                <a:ea typeface="Roboto"/>
                <a:cs typeface="Roboto"/>
                <a:sym typeface="Roboto"/>
              </a:rPr>
              <a:t>Александр Егоров</a:t>
            </a:r>
            <a:endParaRPr sz="2300" b="1" dirty="0">
              <a:solidFill>
                <a:srgbClr val="3F299A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6" name="Google Shape;166;p37"/>
          <p:cNvSpPr txBox="1"/>
          <p:nvPr/>
        </p:nvSpPr>
        <p:spPr>
          <a:xfrm>
            <a:off x="3899475" y="2893375"/>
            <a:ext cx="3193200" cy="1144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 dirty="0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- </a:t>
            </a:r>
            <a:r>
              <a:rPr lang="en-US" sz="1300" dirty="0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1</a:t>
            </a:r>
            <a:r>
              <a:rPr lang="ru-RU" sz="1300" dirty="0">
                <a:latin typeface="Roboto Medium"/>
                <a:ea typeface="Roboto Medium"/>
                <a:cs typeface="Roboto Medium"/>
                <a:sym typeface="Roboto Medium"/>
              </a:rPr>
              <a:t>5</a:t>
            </a:r>
            <a:r>
              <a:rPr lang="en-US" sz="1300" dirty="0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ru-RU" sz="1300" dirty="0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лет назад начинал карьеру в </a:t>
            </a:r>
            <a:r>
              <a:rPr lang="en-US" sz="1300" dirty="0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IT </a:t>
            </a:r>
            <a:r>
              <a:rPr lang="ru-RU" sz="1300" dirty="0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как разработчик баз данных </a:t>
            </a:r>
            <a:r>
              <a:rPr lang="en-US" sz="1300" dirty="0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Oracle</a:t>
            </a:r>
            <a:br>
              <a:rPr lang="ru-RU" sz="1300" dirty="0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rPr>
            </a:br>
            <a:r>
              <a:rPr lang="ru-RU" sz="1300" dirty="0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- сейчас: </a:t>
            </a:r>
            <a:r>
              <a:rPr lang="en-US" sz="1300" dirty="0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Engineer </a:t>
            </a:r>
            <a:r>
              <a:rPr lang="en-US" sz="1300" dirty="0">
                <a:latin typeface="Roboto Medium"/>
                <a:ea typeface="Roboto Medium"/>
                <a:cs typeface="Roboto Medium"/>
                <a:sym typeface="Roboto Medium"/>
              </a:rPr>
              <a:t>/ </a:t>
            </a:r>
            <a:r>
              <a:rPr lang="ru-RU" sz="1300" dirty="0">
                <a:latin typeface="Roboto Medium"/>
                <a:ea typeface="Roboto Medium"/>
                <a:cs typeface="Roboto Medium"/>
                <a:sym typeface="Roboto Medium"/>
              </a:rPr>
              <a:t>программист </a:t>
            </a:r>
            <a:r>
              <a:rPr lang="en-US" sz="1300" dirty="0">
                <a:latin typeface="Roboto Medium"/>
                <a:ea typeface="Roboto Medium"/>
                <a:cs typeface="Roboto Medium"/>
                <a:sym typeface="Roboto Medium"/>
              </a:rPr>
              <a:t>Python </a:t>
            </a:r>
            <a:endParaRPr sz="1300" dirty="0">
              <a:solidFill>
                <a:srgbClr val="0000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8"/>
          <p:cNvSpPr txBox="1">
            <a:spLocks noGrp="1"/>
          </p:cNvSpPr>
          <p:nvPr>
            <p:ph type="title"/>
          </p:nvPr>
        </p:nvSpPr>
        <p:spPr>
          <a:xfrm>
            <a:off x="538550" y="348974"/>
            <a:ext cx="8520600" cy="6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План защиты</a:t>
            </a:r>
            <a:endParaRPr/>
          </a:p>
        </p:txBody>
      </p:sp>
      <p:sp>
        <p:nvSpPr>
          <p:cNvPr id="172" name="Google Shape;172;p38"/>
          <p:cNvSpPr/>
          <p:nvPr/>
        </p:nvSpPr>
        <p:spPr>
          <a:xfrm>
            <a:off x="1138125" y="1491302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Цель и задачи проекта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3" name="Google Shape;173;p38"/>
          <p:cNvSpPr/>
          <p:nvPr/>
        </p:nvSpPr>
        <p:spPr>
          <a:xfrm>
            <a:off x="1138125" y="2071492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Какие технологии использовались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4" name="Google Shape;174;p38"/>
          <p:cNvSpPr/>
          <p:nvPr/>
        </p:nvSpPr>
        <p:spPr>
          <a:xfrm>
            <a:off x="1138125" y="2651676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Что получилось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5" name="Google Shape;175;p38"/>
          <p:cNvSpPr/>
          <p:nvPr/>
        </p:nvSpPr>
        <p:spPr>
          <a:xfrm>
            <a:off x="1138125" y="3246225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Выводы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76" name="Google Shape;176;p38"/>
          <p:cNvCxnSpPr>
            <a:stCxn id="172" idx="1"/>
            <a:endCxn id="173" idx="1"/>
          </p:cNvCxnSpPr>
          <p:nvPr/>
        </p:nvCxnSpPr>
        <p:spPr>
          <a:xfrm>
            <a:off x="1138125" y="1679402"/>
            <a:ext cx="600" cy="5802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77" name="Google Shape;177;p38"/>
          <p:cNvCxnSpPr>
            <a:stCxn id="173" idx="1"/>
            <a:endCxn id="174" idx="1"/>
          </p:cNvCxnSpPr>
          <p:nvPr/>
        </p:nvCxnSpPr>
        <p:spPr>
          <a:xfrm>
            <a:off x="1138125" y="2259592"/>
            <a:ext cx="600" cy="5802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78" name="Google Shape;178;p38"/>
          <p:cNvCxnSpPr>
            <a:stCxn id="174" idx="1"/>
            <a:endCxn id="175" idx="1"/>
          </p:cNvCxnSpPr>
          <p:nvPr/>
        </p:nvCxnSpPr>
        <p:spPr>
          <a:xfrm>
            <a:off x="1138125" y="2839776"/>
            <a:ext cx="600" cy="5946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79" name="Google Shape;179;p38"/>
          <p:cNvCxnSpPr>
            <a:stCxn id="175" idx="1"/>
            <a:endCxn id="180" idx="1"/>
          </p:cNvCxnSpPr>
          <p:nvPr/>
        </p:nvCxnSpPr>
        <p:spPr>
          <a:xfrm>
            <a:off x="1138125" y="3434325"/>
            <a:ext cx="600" cy="5268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180" name="Google Shape;180;p38"/>
          <p:cNvSpPr/>
          <p:nvPr/>
        </p:nvSpPr>
        <p:spPr>
          <a:xfrm>
            <a:off x="1138137" y="3772875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Вопросы и рекомендации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9"/>
          <p:cNvSpPr txBox="1"/>
          <p:nvPr/>
        </p:nvSpPr>
        <p:spPr>
          <a:xfrm>
            <a:off x="560500" y="324881"/>
            <a:ext cx="8520600" cy="13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b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Цел</a:t>
            </a:r>
            <a:r>
              <a:rPr lang="ru" sz="3000" b="1">
                <a:latin typeface="Roboto"/>
                <a:ea typeface="Roboto"/>
                <a:cs typeface="Roboto"/>
                <a:sym typeface="Roboto"/>
              </a:rPr>
              <a:t>ь и задачи</a:t>
            </a:r>
            <a:r>
              <a:rPr lang="ru" sz="3000" b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проекта</a:t>
            </a:r>
            <a:endParaRPr sz="30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186" name="Google Shape;186;p39"/>
          <p:cNvGraphicFramePr/>
          <p:nvPr>
            <p:extLst>
              <p:ext uri="{D42A27DB-BD31-4B8C-83A1-F6EECF244321}">
                <p14:modId xmlns:p14="http://schemas.microsoft.com/office/powerpoint/2010/main" val="1203293170"/>
              </p:ext>
            </p:extLst>
          </p:nvPr>
        </p:nvGraphicFramePr>
        <p:xfrm>
          <a:off x="952500" y="2382125"/>
          <a:ext cx="7239000" cy="2363447"/>
        </p:xfrm>
        <a:graphic>
          <a:graphicData uri="http://schemas.openxmlformats.org/drawingml/2006/table">
            <a:tbl>
              <a:tblPr>
                <a:noFill/>
                <a:tableStyleId>{2B8DA1FF-76AA-43D5-A913-0313C87DD7C6}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Найти подходящие данные в открытых источниках</a:t>
                      </a: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Постоить конвеер данных для загрузки в 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DWH</a:t>
                      </a: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Постороить 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DDS </a:t>
                      </a: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слой 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DWH </a:t>
                      </a: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по методологии 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Data Vault</a:t>
                      </a: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Использовать простой инструмент для визуализации 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DWH </a:t>
                      </a: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и базового происхождения данных</a:t>
                      </a: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</a:t>
                      </a: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.</a:t>
                      </a: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Организовать минимальные проверки качества данных</a:t>
                      </a: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87" name="Google Shape;187;p39"/>
          <p:cNvSpPr/>
          <p:nvPr/>
        </p:nvSpPr>
        <p:spPr>
          <a:xfrm>
            <a:off x="1628250" y="1386300"/>
            <a:ext cx="5887500" cy="6621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Цель проекта: создать витрину данных в </a:t>
            </a:r>
            <a:r>
              <a:rPr lang="en-US" sz="15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DWH</a:t>
            </a:r>
            <a:r>
              <a:rPr lang="ru" sz="15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 по доменам </a:t>
            </a:r>
            <a:r>
              <a:rPr lang="ru-RU" sz="15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интернет ресурсов</a:t>
            </a:r>
            <a:r>
              <a:rPr lang="ru" sz="15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 и статистикой опасных </a:t>
            </a:r>
            <a:r>
              <a:rPr lang="ru-RU" sz="15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связей на основе данных из открытых источников</a:t>
            </a:r>
            <a:endParaRPr sz="15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40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dirty="0"/>
              <a:t>Какие технологии использовались</a:t>
            </a:r>
            <a:endParaRPr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/>
          </a:p>
        </p:txBody>
      </p:sp>
      <p:graphicFrame>
        <p:nvGraphicFramePr>
          <p:cNvPr id="199" name="Google Shape;199;p40"/>
          <p:cNvGraphicFramePr/>
          <p:nvPr>
            <p:extLst>
              <p:ext uri="{D42A27DB-BD31-4B8C-83A1-F6EECF244321}">
                <p14:modId xmlns:p14="http://schemas.microsoft.com/office/powerpoint/2010/main" val="2079120603"/>
              </p:ext>
            </p:extLst>
          </p:nvPr>
        </p:nvGraphicFramePr>
        <p:xfrm>
          <a:off x="952500" y="1897775"/>
          <a:ext cx="7239000" cy="2219810"/>
        </p:xfrm>
        <a:graphic>
          <a:graphicData uri="http://schemas.openxmlformats.org/drawingml/2006/table">
            <a:tbl>
              <a:tblPr>
                <a:noFill/>
                <a:tableStyleId>{2B8DA1FF-76AA-43D5-A913-0313C87DD7C6}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Оркестратор</a:t>
                      </a:r>
                      <a:r>
                        <a:rPr lang="en-US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-</a:t>
                      </a:r>
                      <a:r>
                        <a:rPr lang="ru-RU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en-US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Apache Airflow</a:t>
                      </a: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СУБД для </a:t>
                      </a:r>
                      <a:r>
                        <a:rPr lang="en-US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DWH - PostgreSQL</a:t>
                      </a: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Транформация</a:t>
                      </a:r>
                      <a:r>
                        <a:rPr lang="ru-RU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данных в </a:t>
                      </a:r>
                      <a:r>
                        <a:rPr lang="en-US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DWH</a:t>
                      </a:r>
                      <a:r>
                        <a:rPr lang="ru-RU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- </a:t>
                      </a:r>
                      <a:r>
                        <a:rPr lang="en-US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DBT</a:t>
                      </a: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Инфраструктура - </a:t>
                      </a:r>
                      <a:r>
                        <a:rPr lang="en-US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Docker</a:t>
                      </a: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</a:t>
                      </a: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.</a:t>
                      </a: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Методология построения </a:t>
                      </a:r>
                      <a:r>
                        <a:rPr lang="en-US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DWH – Data Vault</a:t>
                      </a: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>
          <a:extLst>
            <a:ext uri="{FF2B5EF4-FFF2-40B4-BE49-F238E27FC236}">
              <a16:creationId xmlns:a16="http://schemas.microsoft.com/office/drawing/2014/main" id="{1EFD8128-C882-BEA5-EBF8-46D49A21D2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1">
            <a:extLst>
              <a:ext uri="{FF2B5EF4-FFF2-40B4-BE49-F238E27FC236}">
                <a16:creationId xmlns:a16="http://schemas.microsoft.com/office/drawing/2014/main" id="{E059E301-DDA6-AB1B-3C17-328A3478C1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69030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 dirty="0"/>
              <a:t>Источники данных</a:t>
            </a:r>
            <a:br>
              <a:rPr lang="en-US" sz="3000" dirty="0"/>
            </a:br>
            <a:endParaRPr sz="3000" dirty="0"/>
          </a:p>
        </p:txBody>
      </p:sp>
      <p:sp>
        <p:nvSpPr>
          <p:cNvPr id="4" name="Google Shape;396;p57">
            <a:extLst>
              <a:ext uri="{FF2B5EF4-FFF2-40B4-BE49-F238E27FC236}">
                <a16:creationId xmlns:a16="http://schemas.microsoft.com/office/drawing/2014/main" id="{07A495A3-672A-FA49-C434-BA4B37441E93}"/>
              </a:ext>
            </a:extLst>
          </p:cNvPr>
          <p:cNvSpPr txBox="1"/>
          <p:nvPr/>
        </p:nvSpPr>
        <p:spPr>
          <a:xfrm>
            <a:off x="476243" y="1163194"/>
            <a:ext cx="7511025" cy="2715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299A"/>
              </a:buClr>
              <a:buSzPts val="1300"/>
              <a:buFont typeface="Roboto"/>
              <a:buChar char="●"/>
            </a:pPr>
            <a:r>
              <a:rPr lang="en-US" sz="1300" dirty="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malicious_phishing.csv</a:t>
            </a:r>
            <a:r>
              <a:rPr lang="ru-RU" sz="1300" dirty="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300" dirty="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https://www.kaggle.com/datasets/sid321axn/malicious-urls-dataset</a:t>
            </a:r>
            <a:endParaRPr lang="ru-RU" sz="1300" dirty="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4605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299A"/>
              </a:buClr>
              <a:buSzPts val="1300"/>
            </a:pPr>
            <a:endParaRPr lang="ru-RU" sz="1300" dirty="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299A"/>
              </a:buClr>
              <a:buSzPts val="1300"/>
              <a:buFont typeface="Roboto"/>
              <a:buChar char="●"/>
            </a:pPr>
            <a:r>
              <a:rPr lang="en-US" sz="1300" dirty="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phishing_n_legitimate_urls.csv</a:t>
            </a:r>
            <a:r>
              <a:rPr lang="ru-RU" sz="1300" dirty="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300" dirty="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  <a:hlinkClick r:id="rId4"/>
              </a:rPr>
              <a:t>https://www.kaggle.com/datasets/harisudhan411/phishing-and-legitimate-urls</a:t>
            </a:r>
            <a:endParaRPr lang="ru-RU" sz="1300" dirty="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299A"/>
              </a:buClr>
              <a:buSzPts val="1300"/>
              <a:buFont typeface="Roboto"/>
              <a:buChar char="●"/>
            </a:pPr>
            <a:endParaRPr lang="ru-RU" sz="1300" dirty="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299A"/>
              </a:buClr>
              <a:buSzPts val="1300"/>
              <a:buFont typeface="Roboto"/>
              <a:buChar char="●"/>
            </a:pPr>
            <a:r>
              <a:rPr lang="en-US" sz="1300" dirty="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phishing_urlset.csv</a:t>
            </a:r>
            <a:r>
              <a:rPr lang="ru-RU" sz="1300" dirty="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300" dirty="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  <a:hlinkClick r:id="rId5"/>
              </a:rPr>
              <a:t>https://www.kaggle.com/datasets/joebeachcapital/phishing-urls</a:t>
            </a:r>
            <a:endParaRPr lang="ru-RU" sz="1300" dirty="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299A"/>
              </a:buClr>
              <a:buSzPts val="1300"/>
              <a:buFont typeface="Roboto"/>
              <a:buChar char="●"/>
            </a:pPr>
            <a:endParaRPr lang="ru-RU" sz="1300" dirty="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299A"/>
              </a:buClr>
              <a:buSzPts val="1300"/>
              <a:buFont typeface="Roboto"/>
              <a:buChar char="●"/>
            </a:pPr>
            <a:r>
              <a:rPr lang="en-US" sz="1300" dirty="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Abuse IP DB blacklist endpoint </a:t>
            </a:r>
            <a:r>
              <a:rPr lang="en-US" sz="1300" dirty="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  <a:hlinkClick r:id="rId6"/>
              </a:rPr>
              <a:t>https://docs.abuseipdb.com/?shell#blacklist-endpoint</a:t>
            </a:r>
            <a:endParaRPr lang="en-US" sz="1300" dirty="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299A"/>
              </a:buClr>
              <a:buSzPts val="1300"/>
              <a:buFont typeface="Roboto"/>
              <a:buChar char="●"/>
            </a:pPr>
            <a:endParaRPr lang="en-US" sz="1300" dirty="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299A"/>
              </a:buClr>
              <a:buSzPts val="1300"/>
              <a:buFont typeface="Roboto"/>
              <a:buChar char="●"/>
            </a:pPr>
            <a:r>
              <a:rPr lang="en-US" sz="1300" dirty="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Sample File c </a:t>
            </a:r>
            <a:r>
              <a:rPr lang="en-US" sz="1300" dirty="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  <a:hlinkClick r:id="rId7"/>
              </a:rPr>
              <a:t>https://whoisfreaks.com/products/dns-database#dns_database</a:t>
            </a:r>
            <a:endParaRPr lang="ru-RU" sz="1300" dirty="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299A"/>
              </a:buClr>
              <a:buSzPts val="1300"/>
              <a:buFont typeface="Roboto"/>
              <a:buChar char="●"/>
            </a:pPr>
            <a:endParaRPr sz="1300" dirty="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934574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 dirty="0"/>
              <a:t>Архитектура</a:t>
            </a:r>
            <a:endParaRPr sz="3000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0FABD1B-8FFF-9C90-2037-D723DB128A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725" y="1108571"/>
            <a:ext cx="6318845" cy="3563441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>
          <a:extLst>
            <a:ext uri="{FF2B5EF4-FFF2-40B4-BE49-F238E27FC236}">
              <a16:creationId xmlns:a16="http://schemas.microsoft.com/office/drawing/2014/main" id="{DCBAF18F-F2FF-0996-4B19-9A106C4992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1">
            <a:extLst>
              <a:ext uri="{FF2B5EF4-FFF2-40B4-BE49-F238E27FC236}">
                <a16:creationId xmlns:a16="http://schemas.microsoft.com/office/drawing/2014/main" id="{3A9B8265-5716-1EC5-90C6-EA97D36BC96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 dirty="0"/>
              <a:t>Структура проекта</a:t>
            </a:r>
            <a:r>
              <a:rPr lang="en-US" sz="3000" dirty="0"/>
              <a:t> </a:t>
            </a:r>
            <a:endParaRPr sz="3000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E7780AD-0492-A88A-0A26-A456426053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889" y="1065040"/>
            <a:ext cx="3158875" cy="377150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B989A4C-EC87-4964-CEF5-265F624B1F11}"/>
              </a:ext>
            </a:extLst>
          </p:cNvPr>
          <p:cNvSpPr txBox="1"/>
          <p:nvPr/>
        </p:nvSpPr>
        <p:spPr>
          <a:xfrm>
            <a:off x="3872945" y="1426624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https://github.com/aegorov100/otus_de_project</a:t>
            </a:r>
            <a:endParaRPr lang="en-US" sz="1400" dirty="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endParaRPr lang="en-US" sz="1400" dirty="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714879744"/>
      </p:ext>
    </p:extLst>
  </p:cSld>
  <p:clrMapOvr>
    <a:masterClrMapping/>
  </p:clrMapOvr>
</p:sld>
</file>

<file path=ppt/theme/theme1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6402BA"/>
      </a:dk2>
      <a:lt2>
        <a:srgbClr val="EEEEEE"/>
      </a:lt2>
      <a:accent1>
        <a:srgbClr val="7629BA"/>
      </a:accent1>
      <a:accent2>
        <a:srgbClr val="8B8EE3"/>
      </a:accent2>
      <a:accent3>
        <a:srgbClr val="BFC1F0"/>
      </a:accent3>
      <a:accent4>
        <a:srgbClr val="FFAB40"/>
      </a:accent4>
      <a:accent5>
        <a:srgbClr val="0097A7"/>
      </a:accent5>
      <a:accent6>
        <a:srgbClr val="EEFF41"/>
      </a:accent6>
      <a:hlink>
        <a:srgbClr val="8B8EE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88</TotalTime>
  <Words>923</Words>
  <Application>Microsoft Office PowerPoint</Application>
  <PresentationFormat>Экран (16:9)</PresentationFormat>
  <Paragraphs>123</Paragraphs>
  <Slides>19</Slides>
  <Notes>19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3</vt:i4>
      </vt:variant>
      <vt:variant>
        <vt:lpstr>Заголовки слайдов</vt:lpstr>
      </vt:variant>
      <vt:variant>
        <vt:i4>19</vt:i4>
      </vt:variant>
    </vt:vector>
  </HeadingPairs>
  <TitlesOfParts>
    <vt:vector size="26" baseType="lpstr">
      <vt:lpstr>Roboto Medium</vt:lpstr>
      <vt:lpstr>Arial</vt:lpstr>
      <vt:lpstr>Courier New</vt:lpstr>
      <vt:lpstr>Roboto</vt:lpstr>
      <vt:lpstr>Светлая тема</vt:lpstr>
      <vt:lpstr>Светлая тема</vt:lpstr>
      <vt:lpstr>Светлая тема</vt:lpstr>
      <vt:lpstr>Презентация PowerPoint</vt:lpstr>
      <vt:lpstr>Меня хорошо видно &amp; слышно?</vt:lpstr>
      <vt:lpstr>Защита проекта Тема: Организация DWH для анализа опасности интернет ресурсов    </vt:lpstr>
      <vt:lpstr>План защиты</vt:lpstr>
      <vt:lpstr>Презентация PowerPoint</vt:lpstr>
      <vt:lpstr>Какие технологии использовались </vt:lpstr>
      <vt:lpstr>Источники данных </vt:lpstr>
      <vt:lpstr>Архитектура</vt:lpstr>
      <vt:lpstr>Структура проекта </vt:lpstr>
      <vt:lpstr>Airflow DAGs</vt:lpstr>
      <vt:lpstr>Airflow DAG Dependencies</vt:lpstr>
      <vt:lpstr>Airflow Extra Configurations</vt:lpstr>
      <vt:lpstr>Структура DWH </vt:lpstr>
      <vt:lpstr>DBT lineage</vt:lpstr>
      <vt:lpstr>Витрина dm.domain_thread_stats</vt:lpstr>
      <vt:lpstr>Выводы </vt:lpstr>
      <vt:lpstr>Презентация PowerPoint</vt:lpstr>
      <vt:lpstr>Спасибо за внимание!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Александр Егоров</cp:lastModifiedBy>
  <cp:revision>14</cp:revision>
  <dcterms:modified xsi:type="dcterms:W3CDTF">2025-06-02T21:36:00Z</dcterms:modified>
</cp:coreProperties>
</file>